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Advent Pro SemiBold"/>
      <p:regular r:id="rId23"/>
      <p:bold r:id="rId24"/>
      <p:italic r:id="rId25"/>
      <p:boldItalic r:id="rId26"/>
    </p:embeddedFont>
    <p:embeddedFont>
      <p:font typeface="Fira Sans Extra Condensed Medium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  <p:embeddedFont>
      <p:font typeface="Advent Pro Medium"/>
      <p:regular r:id="rId33"/>
      <p:bold r:id="rId34"/>
      <p:italic r:id="rId35"/>
      <p:boldItalic r:id="rId36"/>
    </p:embeddedFont>
    <p:embeddedFont>
      <p:font typeface="Share Tech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j3ZFBnuQd9BitHz37C810UbbSU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dventProSemiBold-bold.fntdata"/><Relationship Id="rId23" Type="http://schemas.openxmlformats.org/officeDocument/2006/relationships/font" Target="fonts/AdventPro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dventProSemiBold-boldItalic.fntdata"/><Relationship Id="rId25" Type="http://schemas.openxmlformats.org/officeDocument/2006/relationships/font" Target="fonts/AdventProSemiBold-italic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avenPro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AdventProMedium-regular.fntdata"/><Relationship Id="rId10" Type="http://schemas.openxmlformats.org/officeDocument/2006/relationships/slide" Target="slides/slide6.xml"/><Relationship Id="rId32" Type="http://schemas.openxmlformats.org/officeDocument/2006/relationships/font" Target="fonts/MavenPro-bold.fntdata"/><Relationship Id="rId13" Type="http://schemas.openxmlformats.org/officeDocument/2006/relationships/slide" Target="slides/slide9.xml"/><Relationship Id="rId35" Type="http://schemas.openxmlformats.org/officeDocument/2006/relationships/font" Target="fonts/AdventProMedium-italic.fntdata"/><Relationship Id="rId12" Type="http://schemas.openxmlformats.org/officeDocument/2006/relationships/slide" Target="slides/slide8.xml"/><Relationship Id="rId34" Type="http://schemas.openxmlformats.org/officeDocument/2006/relationships/font" Target="fonts/AdventProMedium-bold.fntdata"/><Relationship Id="rId15" Type="http://schemas.openxmlformats.org/officeDocument/2006/relationships/slide" Target="slides/slide11.xml"/><Relationship Id="rId37" Type="http://schemas.openxmlformats.org/officeDocument/2006/relationships/font" Target="fonts/ShareTech-regular.fntdata"/><Relationship Id="rId14" Type="http://schemas.openxmlformats.org/officeDocument/2006/relationships/slide" Target="slides/slide10.xml"/><Relationship Id="rId36" Type="http://schemas.openxmlformats.org/officeDocument/2006/relationships/font" Target="fonts/AdventPro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667fd7ed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9" name="Google Shape;219;g2b667fd7ed5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667fd7ed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6" name="Google Shape;226;g2b667fd7ed5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667fd7ed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4" name="Google Shape;234;g2b667fd7ed5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667fd7ed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4" name="Google Shape;244;g2b667fd7ed5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667fd7ed5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b667fd7ed5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2b667fd7ed5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667fd7ed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0" name="Google Shape;260;g2b667fd7ed5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667fd7ed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7" name="Google Shape;267;g2b667fd7ed5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667fd7ed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4" name="Google Shape;274;g2b667fd7ed5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667fd7ed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g2b667fd7ed5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667fd7e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g2b667fd7ed5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667fd7ed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3" name="Google Shape;183;g2b667fd7ed5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667fd7e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7" name="Google Shape;197;g2b667fd7ed5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667fd7ed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4" name="Google Shape;204;g2b667fd7ed5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667fd7ed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1" name="Google Shape;211;g2b667fd7ed5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ctrTitle"/>
          </p:nvPr>
        </p:nvSpPr>
        <p:spPr>
          <a:xfrm>
            <a:off x="2082200" y="1002517"/>
            <a:ext cx="80276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14" name="Google Shape;14;p17"/>
          <p:cNvSpPr txBox="1"/>
          <p:nvPr>
            <p:ph idx="1" type="subTitle"/>
          </p:nvPr>
        </p:nvSpPr>
        <p:spPr>
          <a:xfrm>
            <a:off x="3899000" y="3739317"/>
            <a:ext cx="43940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/>
        </p:txBody>
      </p:sp>
      <p:sp>
        <p:nvSpPr>
          <p:cNvPr id="15" name="Google Shape;15;p17"/>
          <p:cNvSpPr/>
          <p:nvPr/>
        </p:nvSpPr>
        <p:spPr>
          <a:xfrm>
            <a:off x="1413942" y="15448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7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7"/>
          <p:cNvSpPr/>
          <p:nvPr/>
        </p:nvSpPr>
        <p:spPr>
          <a:xfrm>
            <a:off x="7010578" y="3269874"/>
            <a:ext cx="76799" cy="767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7"/>
          <p:cNvSpPr/>
          <p:nvPr/>
        </p:nvSpPr>
        <p:spPr>
          <a:xfrm>
            <a:off x="11613365" y="6428661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7"/>
          <p:cNvSpPr/>
          <p:nvPr/>
        </p:nvSpPr>
        <p:spPr>
          <a:xfrm>
            <a:off x="367559" y="2076079"/>
            <a:ext cx="77112" cy="767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7"/>
          <p:cNvSpPr/>
          <p:nvPr/>
        </p:nvSpPr>
        <p:spPr>
          <a:xfrm>
            <a:off x="11018231" y="3938241"/>
            <a:ext cx="138781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17"/>
          <p:cNvGrpSpPr/>
          <p:nvPr/>
        </p:nvGrpSpPr>
        <p:grpSpPr>
          <a:xfrm>
            <a:off x="11018243" y="-579155"/>
            <a:ext cx="251848" cy="1575376"/>
            <a:chOff x="2877432" y="975334"/>
            <a:chExt cx="188886" cy="1181532"/>
          </a:xfrm>
        </p:grpSpPr>
        <p:sp>
          <p:nvSpPr>
            <p:cNvPr id="22" name="Google Shape;22;p17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7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7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17"/>
          <p:cNvSpPr/>
          <p:nvPr/>
        </p:nvSpPr>
        <p:spPr>
          <a:xfrm>
            <a:off x="11314661" y="2152843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17"/>
          <p:cNvGrpSpPr/>
          <p:nvPr/>
        </p:nvGrpSpPr>
        <p:grpSpPr>
          <a:xfrm>
            <a:off x="4120995" y="-711542"/>
            <a:ext cx="130745" cy="1530127"/>
            <a:chOff x="3347921" y="16006"/>
            <a:chExt cx="98059" cy="1147595"/>
          </a:xfrm>
        </p:grpSpPr>
        <p:sp>
          <p:nvSpPr>
            <p:cNvPr id="27" name="Google Shape;27;p17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7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29;p17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30" name="Google Shape;30;p1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17"/>
          <p:cNvGrpSpPr/>
          <p:nvPr/>
        </p:nvGrpSpPr>
        <p:grpSpPr>
          <a:xfrm>
            <a:off x="334156" y="3203069"/>
            <a:ext cx="251533" cy="3291140"/>
            <a:chOff x="250617" y="2402301"/>
            <a:chExt cx="188650" cy="2468355"/>
          </a:xfrm>
        </p:grpSpPr>
        <p:sp>
          <p:nvSpPr>
            <p:cNvPr id="33" name="Google Shape;33;p17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7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7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17"/>
          <p:cNvSpPr/>
          <p:nvPr/>
        </p:nvSpPr>
        <p:spPr>
          <a:xfrm>
            <a:off x="11914302" y="14"/>
            <a:ext cx="11285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7"/>
          <p:cNvSpPr/>
          <p:nvPr/>
        </p:nvSpPr>
        <p:spPr>
          <a:xfrm>
            <a:off x="862484" y="28595"/>
            <a:ext cx="11285" cy="2252092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17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40" name="Google Shape;40;p17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7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 txBox="1"/>
          <p:nvPr>
            <p:ph idx="1" type="body"/>
          </p:nvPr>
        </p:nvSpPr>
        <p:spPr>
          <a:xfrm>
            <a:off x="825100" y="2238900"/>
            <a:ext cx="4712400" cy="27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5" name="Google Shape;45;p18"/>
          <p:cNvSpPr/>
          <p:nvPr/>
        </p:nvSpPr>
        <p:spPr>
          <a:xfrm>
            <a:off x="960000" y="6253500"/>
            <a:ext cx="222867" cy="222867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8"/>
          <p:cNvSpPr/>
          <p:nvPr/>
        </p:nvSpPr>
        <p:spPr>
          <a:xfrm>
            <a:off x="2744633" y="5536267"/>
            <a:ext cx="144867" cy="144867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8"/>
          <p:cNvSpPr/>
          <p:nvPr/>
        </p:nvSpPr>
        <p:spPr>
          <a:xfrm>
            <a:off x="1909434" y="5728534"/>
            <a:ext cx="69967" cy="69933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8"/>
          <p:cNvSpPr/>
          <p:nvPr/>
        </p:nvSpPr>
        <p:spPr>
          <a:xfrm>
            <a:off x="2926300" y="5966367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8"/>
          <p:cNvSpPr/>
          <p:nvPr/>
        </p:nvSpPr>
        <p:spPr>
          <a:xfrm>
            <a:off x="2113967" y="6260685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18"/>
          <p:cNvGrpSpPr/>
          <p:nvPr/>
        </p:nvGrpSpPr>
        <p:grpSpPr>
          <a:xfrm>
            <a:off x="10864696" y="4006125"/>
            <a:ext cx="130745" cy="1530127"/>
            <a:chOff x="3347921" y="16006"/>
            <a:chExt cx="98059" cy="1147595"/>
          </a:xfrm>
        </p:grpSpPr>
        <p:sp>
          <p:nvSpPr>
            <p:cNvPr id="51" name="Google Shape;51;p1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18"/>
          <p:cNvGrpSpPr/>
          <p:nvPr/>
        </p:nvGrpSpPr>
        <p:grpSpPr>
          <a:xfrm>
            <a:off x="375228" y="5025685"/>
            <a:ext cx="161563" cy="1013993"/>
            <a:chOff x="5245196" y="3136513"/>
            <a:chExt cx="121172" cy="760495"/>
          </a:xfrm>
        </p:grpSpPr>
        <p:sp>
          <p:nvSpPr>
            <p:cNvPr id="54" name="Google Shape;54;p1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18"/>
          <p:cNvGrpSpPr/>
          <p:nvPr/>
        </p:nvGrpSpPr>
        <p:grpSpPr>
          <a:xfrm>
            <a:off x="11379653" y="5426177"/>
            <a:ext cx="76799" cy="1109065"/>
            <a:chOff x="2038689" y="173907"/>
            <a:chExt cx="57599" cy="831799"/>
          </a:xfrm>
        </p:grpSpPr>
        <p:sp>
          <p:nvSpPr>
            <p:cNvPr id="57" name="Google Shape;57;p1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8"/>
          <p:cNvSpPr/>
          <p:nvPr/>
        </p:nvSpPr>
        <p:spPr>
          <a:xfrm>
            <a:off x="10248134" y="6091834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8"/>
          <p:cNvSpPr/>
          <p:nvPr/>
        </p:nvSpPr>
        <p:spPr>
          <a:xfrm>
            <a:off x="11824167" y="5025685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2716000" y="1995200"/>
            <a:ext cx="6760000" cy="2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63" name="Google Shape;63;p21"/>
          <p:cNvSpPr/>
          <p:nvPr/>
        </p:nvSpPr>
        <p:spPr>
          <a:xfrm>
            <a:off x="1413942" y="15448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1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1"/>
          <p:cNvSpPr/>
          <p:nvPr/>
        </p:nvSpPr>
        <p:spPr>
          <a:xfrm>
            <a:off x="7010578" y="3269874"/>
            <a:ext cx="76799" cy="767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1"/>
          <p:cNvSpPr/>
          <p:nvPr/>
        </p:nvSpPr>
        <p:spPr>
          <a:xfrm>
            <a:off x="367559" y="2076079"/>
            <a:ext cx="77112" cy="767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1"/>
          <p:cNvSpPr/>
          <p:nvPr/>
        </p:nvSpPr>
        <p:spPr>
          <a:xfrm>
            <a:off x="3077176" y="4003181"/>
            <a:ext cx="138781" cy="139096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1"/>
          <p:cNvSpPr/>
          <p:nvPr/>
        </p:nvSpPr>
        <p:spPr>
          <a:xfrm>
            <a:off x="11018231" y="3938241"/>
            <a:ext cx="138781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21"/>
          <p:cNvGrpSpPr/>
          <p:nvPr/>
        </p:nvGrpSpPr>
        <p:grpSpPr>
          <a:xfrm>
            <a:off x="11018243" y="-579155"/>
            <a:ext cx="251848" cy="1575376"/>
            <a:chOff x="2877432" y="975334"/>
            <a:chExt cx="188886" cy="1181532"/>
          </a:xfrm>
        </p:grpSpPr>
        <p:sp>
          <p:nvSpPr>
            <p:cNvPr id="70" name="Google Shape;70;p2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21"/>
          <p:cNvSpPr/>
          <p:nvPr/>
        </p:nvSpPr>
        <p:spPr>
          <a:xfrm>
            <a:off x="11314661" y="2152843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1"/>
          <p:cNvSpPr/>
          <p:nvPr/>
        </p:nvSpPr>
        <p:spPr>
          <a:xfrm>
            <a:off x="8390672" y="11141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1"/>
          <p:cNvSpPr/>
          <p:nvPr/>
        </p:nvSpPr>
        <p:spPr>
          <a:xfrm>
            <a:off x="2371339" y="2875704"/>
            <a:ext cx="159991" cy="159955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21"/>
          <p:cNvGrpSpPr/>
          <p:nvPr/>
        </p:nvGrpSpPr>
        <p:grpSpPr>
          <a:xfrm>
            <a:off x="4120995" y="-711542"/>
            <a:ext cx="130745" cy="1530127"/>
            <a:chOff x="3347921" y="16006"/>
            <a:chExt cx="98059" cy="1147595"/>
          </a:xfrm>
        </p:grpSpPr>
        <p:sp>
          <p:nvSpPr>
            <p:cNvPr id="77" name="Google Shape;77;p2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21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80" name="Google Shape;80;p2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21"/>
          <p:cNvGrpSpPr/>
          <p:nvPr/>
        </p:nvGrpSpPr>
        <p:grpSpPr>
          <a:xfrm>
            <a:off x="9290448" y="113920"/>
            <a:ext cx="177669" cy="2603169"/>
            <a:chOff x="6780548" y="337714"/>
            <a:chExt cx="133252" cy="1952377"/>
          </a:xfrm>
        </p:grpSpPr>
        <p:sp>
          <p:nvSpPr>
            <p:cNvPr id="83" name="Google Shape;83;p2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21"/>
          <p:cNvGrpSpPr/>
          <p:nvPr/>
        </p:nvGrpSpPr>
        <p:grpSpPr>
          <a:xfrm>
            <a:off x="334156" y="3203069"/>
            <a:ext cx="251533" cy="3291140"/>
            <a:chOff x="250617" y="2402301"/>
            <a:chExt cx="188650" cy="2468355"/>
          </a:xfrm>
        </p:grpSpPr>
        <p:sp>
          <p:nvSpPr>
            <p:cNvPr id="86" name="Google Shape;86;p2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21"/>
          <p:cNvGrpSpPr/>
          <p:nvPr/>
        </p:nvGrpSpPr>
        <p:grpSpPr>
          <a:xfrm>
            <a:off x="1309890" y="2260129"/>
            <a:ext cx="265649" cy="3771913"/>
            <a:chOff x="1608717" y="1280046"/>
            <a:chExt cx="199237" cy="2828935"/>
          </a:xfrm>
        </p:grpSpPr>
        <p:sp>
          <p:nvSpPr>
            <p:cNvPr id="91" name="Google Shape;91;p2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21"/>
          <p:cNvSpPr/>
          <p:nvPr/>
        </p:nvSpPr>
        <p:spPr>
          <a:xfrm>
            <a:off x="862484" y="28595"/>
            <a:ext cx="11285" cy="2252092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21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96" name="Google Shape;96;p2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21"/>
          <p:cNvGrpSpPr/>
          <p:nvPr/>
        </p:nvGrpSpPr>
        <p:grpSpPr>
          <a:xfrm>
            <a:off x="10677462" y="2811880"/>
            <a:ext cx="265335" cy="2853027"/>
            <a:chOff x="8008096" y="2108910"/>
            <a:chExt cx="199001" cy="2139770"/>
          </a:xfrm>
        </p:grpSpPr>
        <p:sp>
          <p:nvSpPr>
            <p:cNvPr id="99" name="Google Shape;99;p2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1"/>
          <p:cNvSpPr/>
          <p:nvPr/>
        </p:nvSpPr>
        <p:spPr>
          <a:xfrm>
            <a:off x="3602692" y="1544868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21"/>
          <p:cNvGrpSpPr/>
          <p:nvPr/>
        </p:nvGrpSpPr>
        <p:grpSpPr>
          <a:xfrm>
            <a:off x="5460195" y="-1146254"/>
            <a:ext cx="265335" cy="2853027"/>
            <a:chOff x="8008096" y="2108910"/>
            <a:chExt cx="199001" cy="2139770"/>
          </a:xfrm>
        </p:grpSpPr>
        <p:sp>
          <p:nvSpPr>
            <p:cNvPr id="103" name="Google Shape;103;p2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1"/>
          <p:cNvGrpSpPr/>
          <p:nvPr/>
        </p:nvGrpSpPr>
        <p:grpSpPr>
          <a:xfrm>
            <a:off x="8444382" y="4939920"/>
            <a:ext cx="177669" cy="2603169"/>
            <a:chOff x="6780548" y="337714"/>
            <a:chExt cx="133252" cy="1952377"/>
          </a:xfrm>
        </p:grpSpPr>
        <p:sp>
          <p:nvSpPr>
            <p:cNvPr id="106" name="Google Shape;106;p2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21"/>
          <p:cNvGrpSpPr/>
          <p:nvPr/>
        </p:nvGrpSpPr>
        <p:grpSpPr>
          <a:xfrm>
            <a:off x="3602695" y="4817018"/>
            <a:ext cx="161563" cy="1013993"/>
            <a:chOff x="5245196" y="3136513"/>
            <a:chExt cx="121172" cy="760495"/>
          </a:xfrm>
        </p:grpSpPr>
        <p:sp>
          <p:nvSpPr>
            <p:cNvPr id="109" name="Google Shape;109;p2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21"/>
          <p:cNvSpPr/>
          <p:nvPr/>
        </p:nvSpPr>
        <p:spPr>
          <a:xfrm>
            <a:off x="7386031" y="6022291"/>
            <a:ext cx="138781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9325623" y="45050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9"/>
          <p:cNvSpPr/>
          <p:nvPr/>
        </p:nvSpPr>
        <p:spPr>
          <a:xfrm>
            <a:off x="10196500" y="1266133"/>
            <a:ext cx="222867" cy="222867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11981133" y="548900"/>
            <a:ext cx="144867" cy="144867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11145934" y="741167"/>
            <a:ext cx="69967" cy="69933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12162800" y="979000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11731467" y="1451534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8132457" y="-200800"/>
            <a:ext cx="128060" cy="127283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8936698" y="592715"/>
            <a:ext cx="127324" cy="127283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7873301" y="190963"/>
            <a:ext cx="109679" cy="10967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381000" y="6056867"/>
            <a:ext cx="69967" cy="69933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585534" y="6404534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/>
          <p:nvPr>
            <p:ph type="ctrTitle"/>
          </p:nvPr>
        </p:nvSpPr>
        <p:spPr>
          <a:xfrm>
            <a:off x="1294419" y="4529067"/>
            <a:ext cx="2870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2" type="subTitle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3" type="title"/>
          </p:nvPr>
        </p:nvSpPr>
        <p:spPr>
          <a:xfrm>
            <a:off x="1294419" y="3527849"/>
            <a:ext cx="2338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4" type="ctrTitle"/>
          </p:nvPr>
        </p:nvSpPr>
        <p:spPr>
          <a:xfrm>
            <a:off x="4920464" y="4529067"/>
            <a:ext cx="18488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5" type="subTitle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6" type="title"/>
          </p:nvPr>
        </p:nvSpPr>
        <p:spPr>
          <a:xfrm>
            <a:off x="4920455" y="3527849"/>
            <a:ext cx="2338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7" type="ctrTitle"/>
          </p:nvPr>
        </p:nvSpPr>
        <p:spPr>
          <a:xfrm>
            <a:off x="825100" y="548900"/>
            <a:ext cx="6101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8" type="ctrTitle"/>
          </p:nvPr>
        </p:nvSpPr>
        <p:spPr>
          <a:xfrm>
            <a:off x="8571248" y="4503651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9" type="title"/>
          </p:nvPr>
        </p:nvSpPr>
        <p:spPr>
          <a:xfrm>
            <a:off x="8571248" y="3527849"/>
            <a:ext cx="2338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3" type="ctrTitle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38" name="Google Shape;138;p20"/>
          <p:cNvSpPr txBox="1"/>
          <p:nvPr>
            <p:ph idx="2" type="body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b="0" i="0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hyperlink" Target="mailto:andre.attard.17@um.edu.mt" TargetMode="External"/><Relationship Id="rId6" Type="http://schemas.openxmlformats.org/officeDocument/2006/relationships/hyperlink" Target="mailto:francesca.psaila.17@um.edu.m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gsLtACNAXW4xcjrU3M54ptQ2K-R6l1rv/view" TargetMode="External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95" y="5365025"/>
            <a:ext cx="2838712" cy="980916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46" name="Google Shape;146;p1"/>
          <p:cNvSpPr txBox="1"/>
          <p:nvPr>
            <p:ph type="ctrTitle"/>
          </p:nvPr>
        </p:nvSpPr>
        <p:spPr>
          <a:xfrm>
            <a:off x="2082200" y="1002517"/>
            <a:ext cx="80276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>
                <a:solidFill>
                  <a:srgbClr val="06FFFB"/>
                </a:solidFill>
              </a:rPr>
              <a:t>Drug Recommendation System Based on Patient-Described Symptoms</a:t>
            </a:r>
            <a:endParaRPr sz="3600">
              <a:solidFill>
                <a:srgbClr val="06FFFB"/>
              </a:solidFill>
            </a:endParaRPr>
          </a:p>
        </p:txBody>
      </p:sp>
      <p:sp>
        <p:nvSpPr>
          <p:cNvPr id="147" name="Google Shape;147;p1"/>
          <p:cNvSpPr txBox="1"/>
          <p:nvPr>
            <p:ph idx="1" type="subTitle"/>
          </p:nvPr>
        </p:nvSpPr>
        <p:spPr>
          <a:xfrm>
            <a:off x="3899000" y="3739317"/>
            <a:ext cx="43940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rgbClr val="06FFFB"/>
                </a:solidFill>
                <a:latin typeface="Share Tech"/>
                <a:ea typeface="Share Tech"/>
                <a:cs typeface="Share Tech"/>
                <a:sym typeface="Share Tech"/>
              </a:rPr>
              <a:t>ICS5111 </a:t>
            </a:r>
            <a:r>
              <a:rPr lang="en-GB" sz="2000">
                <a:latin typeface="Share Tech"/>
                <a:ea typeface="Share Tech"/>
                <a:cs typeface="Share Tech"/>
                <a:sym typeface="Share Tech"/>
              </a:rPr>
              <a:t>– Large Scale Data Mining</a:t>
            </a:r>
            <a:endParaRPr sz="2000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48" name="Google Shape;148;p1"/>
          <p:cNvSpPr txBox="1"/>
          <p:nvPr/>
        </p:nvSpPr>
        <p:spPr>
          <a:xfrm>
            <a:off x="695235" y="4613090"/>
            <a:ext cx="10102200" cy="1316100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rgbClr val="06FFFB"/>
                </a:solidFill>
                <a:latin typeface="Maven Pro"/>
                <a:ea typeface="Maven Pro"/>
                <a:cs typeface="Maven Pro"/>
                <a:sym typeface="Maven Pro"/>
              </a:rPr>
              <a:t>André Attard | Master of Science in Data Science | </a:t>
            </a:r>
            <a:r>
              <a:rPr b="0" i="0" lang="en-GB" sz="1800" u="sng" cap="none" strike="noStrike">
                <a:solidFill>
                  <a:srgbClr val="06FFFB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andre.attard.17@um.edu.mt</a:t>
            </a:r>
            <a:endParaRPr b="0" i="0" sz="1800" u="none" cap="none" strike="noStrike">
              <a:solidFill>
                <a:srgbClr val="06FFF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rgbClr val="06FFFB"/>
                </a:solidFill>
                <a:latin typeface="Maven Pro"/>
                <a:ea typeface="Maven Pro"/>
                <a:cs typeface="Maven Pro"/>
                <a:sym typeface="Maven Pro"/>
              </a:rPr>
              <a:t>Francesca Marie Psaila | Master of Science in Data Science | </a:t>
            </a:r>
            <a:r>
              <a:rPr b="0" i="0" lang="en-GB" sz="1800" u="sng" cap="none" strike="noStrike">
                <a:solidFill>
                  <a:srgbClr val="06FFFB"/>
                </a:solidFill>
                <a:latin typeface="Maven Pro"/>
                <a:ea typeface="Maven Pro"/>
                <a:cs typeface="Maven Pro"/>
                <a:sym typeface="Maven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francesca.psaila.17@um.edu.mt</a:t>
            </a:r>
            <a:endParaRPr b="0" i="0" sz="1800" u="none" cap="none" strike="noStrike">
              <a:solidFill>
                <a:srgbClr val="06FFF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t/>
            </a:r>
            <a:endParaRPr b="0" i="0" sz="1800" u="none" cap="none" strike="noStrike">
              <a:solidFill>
                <a:srgbClr val="06FFFB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rgbClr val="004171"/>
                </a:solidFill>
                <a:latin typeface="Maven Pro"/>
                <a:ea typeface="Maven Pro"/>
                <a:cs typeface="Maven Pro"/>
                <a:sym typeface="Maven Pro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0" y="6476117"/>
            <a:ext cx="12192000" cy="3818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5</a:t>
            </a:r>
            <a:r>
              <a:rPr b="0" baseline="3000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</a:t>
            </a: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February 2024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667fd7ed5_0_112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GB" sz="33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Knowledge Graph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b667fd7ed5_0_112"/>
          <p:cNvSpPr txBox="1"/>
          <p:nvPr>
            <p:ph idx="1" type="body"/>
          </p:nvPr>
        </p:nvSpPr>
        <p:spPr>
          <a:xfrm>
            <a:off x="585255" y="1419094"/>
            <a:ext cx="114768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  <a:p>
            <a:pPr indent="-501638" lvl="0" marL="609584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1867"/>
              <a:t>The KG consists of 3 node types: Condition, Drug and Drug_Class </a:t>
            </a:r>
            <a:endParaRPr sz="1867"/>
          </a:p>
          <a:p>
            <a:pPr indent="-501638" lvl="0" marL="609584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1867"/>
              <a:t>Drug nodes have attributes; Pregnancy Category, Controlled_Substance_Abuse_Category and Alcohol_Category.</a:t>
            </a:r>
            <a:endParaRPr sz="1867"/>
          </a:p>
          <a:p>
            <a:pPr indent="-501638" lvl="0" marL="609584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1867"/>
              <a:t>Relationship types: </a:t>
            </a:r>
            <a:endParaRPr sz="1867"/>
          </a:p>
          <a:p>
            <a:pPr indent="-493172" lvl="1" marL="1219169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GB" sz="1867"/>
              <a:t>Drugs which are used to treat a condition are linked by a TREATS edge. This relationship has properties of scores and number_of_reviews which offer a quantitative measure of the drug's overall user-determined effectiveness against the condition.</a:t>
            </a:r>
            <a:endParaRPr sz="1867"/>
          </a:p>
          <a:p>
            <a:pPr indent="-493172" lvl="1" marL="1219169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GB" sz="1867"/>
              <a:t>Drugs belonging to a drug class are linked by a `BELONGS TO’ edge </a:t>
            </a:r>
            <a:endParaRPr sz="1867"/>
          </a:p>
          <a:p>
            <a:pPr indent="0" lvl="0" marL="60958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67"/>
          </a:p>
        </p:txBody>
      </p:sp>
      <p:sp>
        <p:nvSpPr>
          <p:cNvPr id="223" name="Google Shape;223;g2b667fd7ed5_0_112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10												                                                                                              10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667fd7ed5_1_5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GB" sz="33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Knowledge Graph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b667fd7ed5_1_5"/>
          <p:cNvSpPr txBox="1"/>
          <p:nvPr>
            <p:ph idx="1" type="body"/>
          </p:nvPr>
        </p:nvSpPr>
        <p:spPr>
          <a:xfrm>
            <a:off x="427325" y="1419075"/>
            <a:ext cx="49755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500"/>
              <a:t>The KG is created using </a:t>
            </a:r>
            <a:r>
              <a:rPr b="1" lang="en-GB" sz="2500"/>
              <a:t>Neo4j</a:t>
            </a:r>
            <a:r>
              <a:rPr lang="en-GB" sz="2500"/>
              <a:t>, and using the Python library </a:t>
            </a:r>
            <a:r>
              <a:rPr b="1" lang="en-GB" sz="2500"/>
              <a:t>py2neo</a:t>
            </a:r>
            <a:r>
              <a:rPr lang="en-GB" sz="2500"/>
              <a:t> to interact with the Graph DBMS. </a:t>
            </a:r>
            <a:endParaRPr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500"/>
              <a:t>The red nodes represent the conditions, the purple nodes represent the individual drugs, and the yellow nodes represent the drug classes.</a:t>
            </a:r>
            <a:endParaRPr sz="2500"/>
          </a:p>
          <a:p>
            <a:pPr indent="0" lvl="0" marL="60958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</p:txBody>
      </p:sp>
      <p:sp>
        <p:nvSpPr>
          <p:cNvPr id="230" name="Google Shape;230;g2b667fd7ed5_1_5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11												                                                                                              10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descr="A network of dots and lines&#10;&#10;Description automatically generated" id="231" name="Google Shape;231;g2b667fd7ed5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982" y="417443"/>
            <a:ext cx="6368984" cy="551344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667fd7ed5_0_119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b667fd7ed5_0_119"/>
          <p:cNvSpPr txBox="1"/>
          <p:nvPr>
            <p:ph idx="1" type="body"/>
          </p:nvPr>
        </p:nvSpPr>
        <p:spPr>
          <a:xfrm>
            <a:off x="585253" y="1419100"/>
            <a:ext cx="46035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0989" lvl="0" marL="380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Distinct clusters represent groups of drugs related to specific conditions. </a:t>
            </a:r>
            <a:endParaRPr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  <a:p>
            <a:pPr indent="-380989" lvl="0" marL="380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However, some drug nodes serve as bridges between these clusters.</a:t>
            </a:r>
            <a:endParaRPr sz="2500"/>
          </a:p>
        </p:txBody>
      </p:sp>
      <p:sp>
        <p:nvSpPr>
          <p:cNvPr id="238" name="Google Shape;238;g2b667fd7ed5_0_119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12												                                                                                               11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descr="A diagram of a diagram&#10;&#10;Description automatically generated" id="239" name="Google Shape;239;g2b667fd7ed5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7397" y="355944"/>
            <a:ext cx="5197191" cy="3429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diagram of a network&#10;&#10;Description automatically generated" id="240" name="Google Shape;240;g2b667fd7ed5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8922" y="3614706"/>
            <a:ext cx="2848006" cy="2449284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g2b667fd7ed5_0_119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GB" sz="33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Knowledge Graph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667fd7ed5_0_128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GB" sz="33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Competency Questions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b667fd7ed5_0_128"/>
          <p:cNvSpPr txBox="1"/>
          <p:nvPr>
            <p:ph idx="1" type="body"/>
          </p:nvPr>
        </p:nvSpPr>
        <p:spPr>
          <a:xfrm>
            <a:off x="585255" y="1419094"/>
            <a:ext cx="114768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735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GB" sz="2500"/>
              <a:t>Which is the highest recommended drug for a given condition?</a:t>
            </a:r>
            <a:endParaRPr sz="2500"/>
          </a:p>
          <a:p>
            <a:pPr indent="0" lvl="0" marL="609584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 sz="2500"/>
              <a:t>2.1. Which drugs are unsafe for pregnant patients, for a given condition?</a:t>
            </a:r>
            <a:endParaRPr sz="2500"/>
          </a:p>
          <a:p>
            <a:pPr indent="0" lvl="0" marL="609584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 sz="2500"/>
              <a:t>2.2. Which drugs have a high abuse potential, for a given condition?</a:t>
            </a:r>
            <a:endParaRPr sz="2500"/>
          </a:p>
          <a:p>
            <a:pPr indent="0" lvl="0" marL="609584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 sz="2500"/>
              <a:t>2.3. Which drugs are known to interact with Alcohol, for a given condition?</a:t>
            </a:r>
            <a:endParaRPr sz="2500"/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 sz="2500"/>
              <a:t>3. What are the common drug classes for drugs treating a specific condition?</a:t>
            </a:r>
            <a:endParaRPr sz="2500"/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 sz="2500"/>
              <a:t>4. What is the highest rated drug in each Drug Class for a specific condition?</a:t>
            </a:r>
            <a:endParaRPr sz="2500"/>
          </a:p>
          <a:p>
            <a:pPr indent="45720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 sz="2500"/>
              <a:t>5.1. Which drugs are used to treat multiple conditions?</a:t>
            </a:r>
            <a:endParaRPr sz="2500"/>
          </a:p>
          <a:p>
            <a:pPr indent="45720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 sz="2500"/>
              <a:t>5.2. Which condition pairs have the highest number of shared drugs?</a:t>
            </a:r>
            <a:endParaRPr sz="2500"/>
          </a:p>
          <a:p>
            <a:pPr indent="0" lvl="0" marL="60958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  <a:p>
            <a:pPr indent="-222239" lvl="0" marL="380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</p:txBody>
      </p:sp>
      <p:sp>
        <p:nvSpPr>
          <p:cNvPr id="248" name="Google Shape;248;g2b667fd7ed5_0_128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13												                                                                                              13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667fd7ed5_1_18"/>
          <p:cNvSpPr txBox="1"/>
          <p:nvPr>
            <p:ph type="ctrTitle"/>
          </p:nvPr>
        </p:nvSpPr>
        <p:spPr>
          <a:xfrm>
            <a:off x="825100" y="548900"/>
            <a:ext cx="9236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Knowledge Extraction </a:t>
            </a:r>
            <a:endParaRPr/>
          </a:p>
        </p:txBody>
      </p:sp>
      <p:pic>
        <p:nvPicPr>
          <p:cNvPr id="255" name="Google Shape;255;g2b667fd7ed5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650" y="1670549"/>
            <a:ext cx="10974402" cy="16785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g2b667fd7ed5_1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2125" y="3925975"/>
            <a:ext cx="8968426" cy="17305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g2b667fd7ed5_1_18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14												                                                                                              13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667fd7ed5_0_85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GB" sz="33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Demonstration of working solution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b667fd7ed5_0_85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15												                                                                                              12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64" name="Google Shape;264;g2b667fd7ed5_0_85" title="DEMO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2817" y="1319300"/>
            <a:ext cx="9106382" cy="512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667fd7ed5_0_93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GB" sz="33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Remarks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b667fd7ed5_0_93"/>
          <p:cNvSpPr txBox="1"/>
          <p:nvPr>
            <p:ph idx="1" type="body"/>
          </p:nvPr>
        </p:nvSpPr>
        <p:spPr>
          <a:xfrm>
            <a:off x="585255" y="1419094"/>
            <a:ext cx="114768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0989" lvl="0" marL="380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A number of remarks can be made regarding the structured and unstructured datasets utilised:</a:t>
            </a:r>
            <a:endParaRPr sz="2500"/>
          </a:p>
          <a:p>
            <a:pPr indent="-44872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Reviews of drugs are made by individuals who have already been diagnosed and hence are already aware of what symptoms define their condition.</a:t>
            </a:r>
            <a:endParaRPr sz="1800"/>
          </a:p>
          <a:p>
            <a:pPr indent="-44872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Main focus of text data utilised is not a description of symptoms but on the effectiveness of the medication.</a:t>
            </a:r>
            <a:endParaRPr sz="1800"/>
          </a:p>
          <a:p>
            <a:pPr indent="-44872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Conditions represented in unstructured dataset are imbalanced. Performance metric values could potentially be flawed.</a:t>
            </a:r>
            <a:endParaRPr sz="1800"/>
          </a:p>
          <a:p>
            <a:pPr indent="-44872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Structured dataset consisted of limited information on each drug. Additional information such as dosage, side-effects and effectiveness would have been useful.</a:t>
            </a:r>
            <a:endParaRPr sz="1800"/>
          </a:p>
        </p:txBody>
      </p:sp>
      <p:sp>
        <p:nvSpPr>
          <p:cNvPr id="271" name="Google Shape;271;g2b667fd7ed5_0_93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16												                                                                                              14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667fd7ed5_0_100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GB" sz="33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Further Research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b667fd7ed5_0_100"/>
          <p:cNvSpPr txBox="1"/>
          <p:nvPr>
            <p:ph idx="1" type="body"/>
          </p:nvPr>
        </p:nvSpPr>
        <p:spPr>
          <a:xfrm>
            <a:off x="585255" y="1419094"/>
            <a:ext cx="114768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0989" lvl="0" marL="380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Additional improvements which can be made to our solution are as follows:</a:t>
            </a:r>
            <a:endParaRPr sz="2500"/>
          </a:p>
          <a:p>
            <a:pPr indent="-44872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Utilise some form of over-sampling/under-sampling technique to combat imbalance in unstructured dataset</a:t>
            </a:r>
            <a:endParaRPr sz="1800"/>
          </a:p>
          <a:p>
            <a:pPr indent="-44872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Use a more domain-specific BERT model pre-trained on medical text</a:t>
            </a:r>
            <a:endParaRPr/>
          </a:p>
          <a:p>
            <a:pPr indent="-44872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Utilise Grid-Search/Random-Search hyperparameter tuning to select optimal parameters for LSTM Neural Network model</a:t>
            </a:r>
            <a:endParaRPr sz="1800"/>
          </a:p>
          <a:p>
            <a:pPr indent="-42332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Increase detail of knowledge graph by making use of side-effects and other drug properties</a:t>
            </a:r>
            <a:endParaRPr sz="1800"/>
          </a:p>
          <a:p>
            <a:pPr indent="0" lvl="0" marL="6095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67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</p:txBody>
      </p:sp>
      <p:sp>
        <p:nvSpPr>
          <p:cNvPr id="278" name="Google Shape;278;g2b667fd7ed5_0_100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17												                                                                                              15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/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>
                <a:solidFill>
                  <a:srgbClr val="BEFFFE"/>
                </a:solidFill>
              </a:rPr>
              <a:t>Thank you!</a:t>
            </a:r>
            <a:endParaRPr>
              <a:solidFill>
                <a:srgbClr val="BEFFF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idx="1" type="body"/>
          </p:nvPr>
        </p:nvSpPr>
        <p:spPr>
          <a:xfrm>
            <a:off x="585255" y="1419094"/>
            <a:ext cx="11476828" cy="464482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0990" lvl="0" marL="3809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The World Health Organisation (WHO) states that by 2030 there will be a shortage of 10 million health workers worldwide.</a:t>
            </a:r>
            <a:endParaRPr/>
          </a:p>
          <a:p>
            <a:pPr indent="-266690" lvl="0" marL="3809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80990" lvl="0" marL="3809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Two main problematic scenarios identified as a result of an overburdened healthcare system:</a:t>
            </a:r>
            <a:endParaRPr/>
          </a:p>
          <a:p>
            <a:pPr indent="-380990" lvl="1" marL="9905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Health workers are more likely to make mistakes while treating patients.</a:t>
            </a:r>
            <a:endParaRPr/>
          </a:p>
          <a:p>
            <a:pPr indent="-380990" lvl="1" marL="9905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Patients are more likely to self-medicate if unable to access medical resources.</a:t>
            </a:r>
            <a:endParaRPr sz="1800"/>
          </a:p>
          <a:p>
            <a:pPr indent="-228594" lvl="0" marL="3809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How can data science lessen burden healthcare system?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System which utilizes a summary of patient symptoms to provide a disease diagnosis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Based on diagnosis a suitable medical treatment will be provided (Taking into account individual needs)</a:t>
            </a:r>
            <a:endParaRPr sz="1800"/>
          </a:p>
          <a:p>
            <a:pPr indent="-228594" lvl="0" marL="3809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5" name="Google Shape;155;p2"/>
          <p:cNvSpPr txBox="1"/>
          <p:nvPr>
            <p:ph type="ctrTitle"/>
          </p:nvPr>
        </p:nvSpPr>
        <p:spPr>
          <a:xfrm>
            <a:off x="825099" y="548900"/>
            <a:ext cx="11236984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en-GB"/>
              <a:t>Identifying Problem and Corresponding Solution</a:t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0" y="6476117"/>
            <a:ext cx="12192000" cy="3818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2											                                                                                                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/>
        </p:nvSpPr>
        <p:spPr>
          <a:xfrm>
            <a:off x="0" y="6476100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3											                                                                                              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Data Sources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"/>
          <p:cNvSpPr txBox="1"/>
          <p:nvPr>
            <p:ph idx="1" type="body"/>
          </p:nvPr>
        </p:nvSpPr>
        <p:spPr>
          <a:xfrm>
            <a:off x="585255" y="1419094"/>
            <a:ext cx="114768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Two Data sets were utilised to develop a Proof of Concept (POC)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Structured Dataset</a:t>
            </a:r>
            <a:endParaRPr/>
          </a:p>
          <a:p>
            <a:pPr indent="-380989" lvl="1" marL="99057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Obtained by manually scraping the Drugs.com website using Selenium Package.</a:t>
            </a:r>
            <a:endParaRPr sz="1800"/>
          </a:p>
          <a:p>
            <a:pPr indent="-406389" lvl="1" marL="99057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Fifteen conditions were identified and for each condition all relevant treatments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               </a:t>
            </a:r>
            <a:r>
              <a:rPr lang="en-GB" sz="1800"/>
              <a:t>were obtained.</a:t>
            </a:r>
            <a:endParaRPr sz="1800"/>
          </a:p>
          <a:p>
            <a:pPr indent="-228593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457188" lvl="0" marL="60958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Unstructured Dataset</a:t>
            </a:r>
            <a:endParaRPr/>
          </a:p>
          <a:p>
            <a:pPr indent="-448722" lvl="1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Freely available on kaggle but originally published on the UCI Machine Learning </a:t>
            </a:r>
            <a:endParaRPr sz="1800"/>
          </a:p>
          <a:p>
            <a:pPr indent="0" lvl="0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repository.</a:t>
            </a:r>
            <a:endParaRPr sz="1800"/>
          </a:p>
          <a:p>
            <a:pPr indent="-448722" lvl="1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Variables of interest are patient reviews (review) and name of condition </a:t>
            </a:r>
            <a:endParaRPr sz="1800"/>
          </a:p>
          <a:p>
            <a:pPr indent="0" lvl="0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(condition).</a:t>
            </a:r>
            <a:endParaRPr sz="1800"/>
          </a:p>
          <a:p>
            <a:pPr indent="-448722" lvl="1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Conditions selected were restricted to the same fifteen conditions present in </a:t>
            </a:r>
            <a:endParaRPr sz="1800"/>
          </a:p>
          <a:p>
            <a:pPr indent="0" lvl="0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structured dataset.</a:t>
            </a:r>
            <a:endParaRPr sz="1800"/>
          </a:p>
          <a:p>
            <a:pPr indent="-228593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7698" y="4241100"/>
            <a:ext cx="1253825" cy="1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4175" y="2131224"/>
            <a:ext cx="1500875" cy="184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667fd7ed5_0_3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Initial Data Pre-Processing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b667fd7ed5_0_3"/>
          <p:cNvSpPr txBox="1"/>
          <p:nvPr>
            <p:ph idx="1" type="body"/>
          </p:nvPr>
        </p:nvSpPr>
        <p:spPr>
          <a:xfrm>
            <a:off x="585255" y="1419094"/>
            <a:ext cx="114768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The initial Pre-Processing pipeline for Unstructured dataset was as follows:</a:t>
            </a:r>
            <a:endParaRPr sz="2500"/>
          </a:p>
          <a:p>
            <a:pPr indent="-448722" lvl="1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UniqueID, drugName, rating, Date and usefulCount columns were removed</a:t>
            </a:r>
            <a:endParaRPr sz="1800"/>
          </a:p>
          <a:p>
            <a:pPr indent="-448722" lvl="1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Check for missing values</a:t>
            </a:r>
            <a:endParaRPr sz="1800"/>
          </a:p>
          <a:p>
            <a:pPr indent="-448722" lvl="1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Duplicate reviews were removed ( Dataset size decreased from 40,069 entries to 27,828 entries)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Structured dataset required little Pre-Processing steps:</a:t>
            </a:r>
            <a:endParaRPr sz="2500"/>
          </a:p>
          <a:p>
            <a:pPr indent="-448722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Any missing values in Pregnancy_Category, Drug_Abuse_Category and</a:t>
            </a:r>
            <a:endParaRPr sz="1800"/>
          </a:p>
          <a:p>
            <a:pPr indent="0" lvl="0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Alcohol_Category were marked as U (Unknown).</a:t>
            </a:r>
            <a:endParaRPr sz="1800"/>
          </a:p>
          <a:p>
            <a:pPr indent="0" lvl="0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</p:txBody>
      </p:sp>
      <p:sp>
        <p:nvSpPr>
          <p:cNvPr id="172" name="Google Shape;172;g2b667fd7ed5_0_3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4													                                                                                                4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3" name="Google Shape;173;g2b667fd7ed5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4926" y="3275701"/>
            <a:ext cx="2479125" cy="25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667fd7ed5_0_19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Text Pre-Processing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b667fd7ed5_0_19"/>
          <p:cNvSpPr txBox="1"/>
          <p:nvPr>
            <p:ph idx="1" type="body"/>
          </p:nvPr>
        </p:nvSpPr>
        <p:spPr>
          <a:xfrm>
            <a:off x="585255" y="1419094"/>
            <a:ext cx="114768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Lowercasing</a:t>
            </a:r>
            <a:endParaRPr sz="2500"/>
          </a:p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Conversion of HTML entities</a:t>
            </a:r>
            <a:endParaRPr sz="2500"/>
          </a:p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Removal of special characters and numbers</a:t>
            </a:r>
            <a:endParaRPr sz="2500"/>
          </a:p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Sentence Tokenization</a:t>
            </a:r>
            <a:endParaRPr sz="2500"/>
          </a:p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Sentence Part-of-Speech Tagging Stripping</a:t>
            </a:r>
            <a:endParaRPr sz="2500"/>
          </a:p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Stop word removal</a:t>
            </a:r>
            <a:endParaRPr sz="2500"/>
          </a:p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Word Lemmatization</a:t>
            </a:r>
            <a:endParaRPr sz="2500"/>
          </a:p>
        </p:txBody>
      </p:sp>
      <p:sp>
        <p:nvSpPr>
          <p:cNvPr id="180" name="Google Shape;180;g2b667fd7ed5_0_19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5													                                                                                                5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667fd7ed5_0_26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Word Clouds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b667fd7ed5_0_26"/>
          <p:cNvSpPr txBox="1"/>
          <p:nvPr>
            <p:ph idx="1" type="body"/>
          </p:nvPr>
        </p:nvSpPr>
        <p:spPr>
          <a:xfrm flipH="1">
            <a:off x="618730" y="1430244"/>
            <a:ext cx="114768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Following text pre-processing, word cloud figures for:</a:t>
            </a:r>
            <a:endParaRPr sz="25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500"/>
              <a:t>(i) Depression ;        (ii) Pain and         (iii) Anxiety were analysed </a:t>
            </a:r>
            <a:endParaRPr sz="2500"/>
          </a:p>
          <a:p>
            <a:pPr indent="0" lvl="0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</p:txBody>
      </p:sp>
      <p:sp>
        <p:nvSpPr>
          <p:cNvPr id="187" name="Google Shape;187;g2b667fd7ed5_0_26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6												                                                                                                6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88" name="Google Shape;188;g2b667fd7ed5_0_26"/>
          <p:cNvCxnSpPr/>
          <p:nvPr/>
        </p:nvCxnSpPr>
        <p:spPr>
          <a:xfrm flipH="1">
            <a:off x="2008375" y="2355225"/>
            <a:ext cx="14049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g2b667fd7ed5_0_26"/>
          <p:cNvCxnSpPr/>
          <p:nvPr/>
        </p:nvCxnSpPr>
        <p:spPr>
          <a:xfrm>
            <a:off x="2578638" y="2377525"/>
            <a:ext cx="6454800" cy="1739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g2b667fd7ed5_0_26"/>
          <p:cNvCxnSpPr/>
          <p:nvPr/>
        </p:nvCxnSpPr>
        <p:spPr>
          <a:xfrm flipH="1">
            <a:off x="2220025" y="2377525"/>
            <a:ext cx="3627900" cy="171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1" name="Google Shape;191;g2b667fd7ed5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9300" y="4285512"/>
            <a:ext cx="4066826" cy="20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b667fd7ed5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3662" y="4285513"/>
            <a:ext cx="3986207" cy="203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g2b667fd7ed5_0_26"/>
          <p:cNvCxnSpPr/>
          <p:nvPr/>
        </p:nvCxnSpPr>
        <p:spPr>
          <a:xfrm flipH="1">
            <a:off x="6078488" y="2355225"/>
            <a:ext cx="2910300" cy="1761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4" name="Google Shape;194;g2b667fd7ed5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7815" y="4292949"/>
            <a:ext cx="3986200" cy="2018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667fd7ed5_0_42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Disease Diagnosis: Using Transformers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b667fd7ed5_0_42"/>
          <p:cNvSpPr txBox="1"/>
          <p:nvPr>
            <p:ph idx="1" type="body"/>
          </p:nvPr>
        </p:nvSpPr>
        <p:spPr>
          <a:xfrm flipH="1">
            <a:off x="618730" y="1319294"/>
            <a:ext cx="114768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Char char="●"/>
            </a:pPr>
            <a:r>
              <a:rPr lang="en-GB" sz="2400">
                <a:latin typeface="Share Tech"/>
                <a:ea typeface="Share Tech"/>
                <a:cs typeface="Share Tech"/>
                <a:sym typeface="Share Tech"/>
              </a:rPr>
              <a:t>We employ DistilBERT, a more efficient variant of BERT which retains a lot of its performance capabilities.</a:t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Char char="●"/>
            </a:pPr>
            <a:r>
              <a:rPr lang="en-GB" sz="2400">
                <a:latin typeface="Share Tech"/>
                <a:ea typeface="Share Tech"/>
                <a:cs typeface="Share Tech"/>
                <a:sym typeface="Share Tech"/>
              </a:rPr>
              <a:t>Use the 12-layer base variant and fine-tune the model for condition classification task.</a:t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Char char="●"/>
            </a:pPr>
            <a:r>
              <a:rPr lang="en-GB" sz="2400">
                <a:latin typeface="Share Tech"/>
                <a:ea typeface="Share Tech"/>
                <a:cs typeface="Share Tech"/>
                <a:sym typeface="Share Tech"/>
              </a:rPr>
              <a:t>Training parameters:</a:t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Char char="○"/>
            </a:pPr>
            <a:r>
              <a:rPr lang="en-GB" sz="2400">
                <a:latin typeface="Share Tech"/>
                <a:ea typeface="Share Tech"/>
                <a:cs typeface="Share Tech"/>
                <a:sym typeface="Share Tech"/>
              </a:rPr>
              <a:t>Batch size: 16</a:t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Char char="○"/>
            </a:pPr>
            <a:r>
              <a:rPr lang="en-GB" sz="2400">
                <a:latin typeface="Share Tech"/>
                <a:ea typeface="Share Tech"/>
                <a:cs typeface="Share Tech"/>
                <a:sym typeface="Share Tech"/>
              </a:rPr>
              <a:t>AdamW Optimizer with with a learning rate of 2e-5 and an epsilon value of 1e-8</a:t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Char char="○"/>
            </a:pPr>
            <a:r>
              <a:rPr lang="en-GB" sz="2400">
                <a:latin typeface="Share Tech"/>
                <a:ea typeface="Share Tech"/>
                <a:cs typeface="Share Tech"/>
                <a:sym typeface="Share Tech"/>
              </a:rPr>
              <a:t>Epochs: 3</a:t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Char char="●"/>
            </a:pPr>
            <a:r>
              <a:rPr lang="en-GB" sz="2400">
                <a:latin typeface="Share Tech"/>
                <a:ea typeface="Share Tech"/>
                <a:cs typeface="Share Tech"/>
                <a:sym typeface="Share Tech"/>
              </a:rPr>
              <a:t>The data was split into a training and validation, accuracy of validation test is assessed to ensure the model generalizes well beyond the training data. </a:t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198959" lvl="0" marL="3217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ven Pro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8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67">
              <a:latin typeface="Arial"/>
              <a:ea typeface="Arial"/>
              <a:cs typeface="Arial"/>
              <a:sym typeface="Arial"/>
            </a:endParaRPr>
          </a:p>
          <a:p>
            <a:pPr indent="-198959" lvl="0" marL="3217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ven Pro"/>
              <a:buNone/>
            </a:pPr>
            <a:r>
              <a:t/>
            </a:r>
            <a:endParaRPr sz="2500"/>
          </a:p>
          <a:p>
            <a:pPr indent="0" lvl="0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</p:txBody>
      </p:sp>
      <p:sp>
        <p:nvSpPr>
          <p:cNvPr id="201" name="Google Shape;201;g2b667fd7ed5_0_42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7												                                                                                                7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667fd7ed5_0_71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GB" sz="33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Disease Diagnosis: Using an LSTM Neural Network Model 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b667fd7ed5_0_71"/>
          <p:cNvSpPr txBox="1"/>
          <p:nvPr>
            <p:ph idx="1" type="body"/>
          </p:nvPr>
        </p:nvSpPr>
        <p:spPr>
          <a:xfrm>
            <a:off x="585255" y="1419094"/>
            <a:ext cx="114768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0989" lvl="0" marL="380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Prior to utilising a deep learning model to obtain classification results, words must be represented as vectors of real numbers (Word Embedding):</a:t>
            </a:r>
            <a:endParaRPr sz="2500"/>
          </a:p>
          <a:p>
            <a:pPr indent="-44872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Creation of word embeddings was carried out using the Word2Vec algorithm trained on text (review) in unstructured dataset.</a:t>
            </a:r>
            <a:endParaRPr sz="1800"/>
          </a:p>
          <a:p>
            <a:pPr indent="-44872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Our Word2Vec model made use of the Continuous bag of words algorithm train word embeddings.</a:t>
            </a:r>
            <a:endParaRPr sz="1800"/>
          </a:p>
          <a:p>
            <a:pPr indent="0" lvl="0" marL="1219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80989" lvl="0" marL="3809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The word embedding created was utilised as the input layer of our neural network. The two other layers utilised were:</a:t>
            </a:r>
            <a:endParaRPr sz="2500"/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An LSTM layer with 64 units</a:t>
            </a:r>
            <a:endParaRPr/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 dense layer used as an output layer with a softmax activation function.</a:t>
            </a:r>
            <a:endParaRPr/>
          </a:p>
        </p:txBody>
      </p:sp>
      <p:sp>
        <p:nvSpPr>
          <p:cNvPr id="208" name="Google Shape;208;g2b667fd7ed5_0_71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8												                                                                                                8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667fd7ed5_0_78"/>
          <p:cNvSpPr txBox="1"/>
          <p:nvPr/>
        </p:nvSpPr>
        <p:spPr>
          <a:xfrm>
            <a:off x="825100" y="548900"/>
            <a:ext cx="96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GB" sz="33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Model Evaluation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b667fd7ed5_0_78"/>
          <p:cNvSpPr txBox="1"/>
          <p:nvPr>
            <p:ph idx="1" type="body"/>
          </p:nvPr>
        </p:nvSpPr>
        <p:spPr>
          <a:xfrm>
            <a:off x="585255" y="1419094"/>
            <a:ext cx="11476800" cy="4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0989" lvl="0" marL="380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Prior to training model, dataset was split into a training (70% of data) and testing (30% of data) set.</a:t>
            </a:r>
            <a:endParaRPr sz="2500"/>
          </a:p>
          <a:p>
            <a:pPr indent="-380989" lvl="0" marL="380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500"/>
              <a:t>The following metrics were utilised to evaluate model based on how well it is able to predict testing set labels (condition):</a:t>
            </a:r>
            <a:endParaRPr sz="2500"/>
          </a:p>
          <a:p>
            <a:pPr indent="-49317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GB" sz="2500"/>
              <a:t>Accuracy</a:t>
            </a:r>
            <a:endParaRPr sz="2500"/>
          </a:p>
          <a:p>
            <a:pPr indent="-49317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GB" sz="2500"/>
              <a:t>Macro-Average precision</a:t>
            </a:r>
            <a:endParaRPr sz="2500"/>
          </a:p>
          <a:p>
            <a:pPr indent="-49317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GB" sz="2500"/>
              <a:t>Macro-Average recall</a:t>
            </a:r>
            <a:endParaRPr sz="2500"/>
          </a:p>
          <a:p>
            <a:pPr indent="-493172" lvl="1" marL="1219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GB" sz="2500"/>
              <a:t>Macro-Average F1-Score</a:t>
            </a:r>
            <a:endParaRPr sz="2500"/>
          </a:p>
        </p:txBody>
      </p:sp>
      <p:sp>
        <p:nvSpPr>
          <p:cNvPr id="215" name="Google Shape;215;g2b667fd7ed5_0_78"/>
          <p:cNvSpPr txBox="1"/>
          <p:nvPr/>
        </p:nvSpPr>
        <p:spPr>
          <a:xfrm>
            <a:off x="0" y="6476117"/>
            <a:ext cx="12192000" cy="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9												                                                                                                9															</a:t>
            </a:r>
            <a:endParaRPr b="0" i="0" sz="1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6" name="Google Shape;216;g2b667fd7ed5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925" y="4914225"/>
            <a:ext cx="55721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2024-02-04T19:31:50Z</dcterms:created>
  <dc:creator>Attard Andre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0x0101005A755452B3D95D4BB3A3AF0E8DA25E09</vt:lpwstr>
  </property>
</Properties>
</file>